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1" r:id="rId2"/>
    <p:sldId id="259" r:id="rId3"/>
    <p:sldId id="268" r:id="rId4"/>
    <p:sldId id="258" r:id="rId5"/>
    <p:sldId id="257" r:id="rId6"/>
    <p:sldId id="269" r:id="rId7"/>
    <p:sldId id="272" r:id="rId8"/>
    <p:sldId id="270" r:id="rId9"/>
    <p:sldId id="273" r:id="rId10"/>
    <p:sldId id="256" r:id="rId11"/>
    <p:sldId id="260" r:id="rId12"/>
    <p:sldId id="262" r:id="rId13"/>
    <p:sldId id="263" r:id="rId14"/>
    <p:sldId id="264" r:id="rId15"/>
    <p:sldId id="265" r:id="rId16"/>
    <p:sldId id="271" r:id="rId17"/>
    <p:sldId id="280" r:id="rId18"/>
    <p:sldId id="279" r:id="rId19"/>
    <p:sldId id="275" r:id="rId20"/>
    <p:sldId id="278" r:id="rId21"/>
    <p:sldId id="277" r:id="rId22"/>
    <p:sldId id="276" r:id="rId23"/>
    <p:sldId id="274" r:id="rId24"/>
    <p:sldId id="281" r:id="rId25"/>
    <p:sldId id="282" r:id="rId26"/>
    <p:sldId id="267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99CCFF"/>
    <a:srgbClr val="6699FF"/>
    <a:srgbClr val="FFCC00"/>
    <a:srgbClr val="5EC4E8"/>
    <a:srgbClr val="ABE1F3"/>
    <a:srgbClr val="5F8489"/>
    <a:srgbClr val="AB3530"/>
    <a:srgbClr val="257284"/>
    <a:srgbClr val="9B8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6" autoAdjust="0"/>
    <p:restoredTop sz="93086" autoAdjust="0"/>
  </p:normalViewPr>
  <p:slideViewPr>
    <p:cSldViewPr snapToGrid="0">
      <p:cViewPr>
        <p:scale>
          <a:sx n="66" d="100"/>
          <a:sy n="66" d="100"/>
        </p:scale>
        <p:origin x="32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耀德 應" userId="6ffcf2f1cc5861c8" providerId="LiveId" clId="{21D280E7-DBEB-45E2-9AC0-FBA9C17AA570}"/>
    <pc:docChg chg="undo custSel addSld modSld">
      <pc:chgData name="耀德 應" userId="6ffcf2f1cc5861c8" providerId="LiveId" clId="{21D280E7-DBEB-45E2-9AC0-FBA9C17AA570}" dt="2020-04-29T18:43:43.531" v="1492" actId="403"/>
      <pc:docMkLst>
        <pc:docMk/>
      </pc:docMkLst>
      <pc:sldChg chg="modSp new mod">
        <pc:chgData name="耀德 應" userId="6ffcf2f1cc5861c8" providerId="LiveId" clId="{21D280E7-DBEB-45E2-9AC0-FBA9C17AA570}" dt="2020-04-29T18:43:43.531" v="1492" actId="403"/>
        <pc:sldMkLst>
          <pc:docMk/>
          <pc:sldMk cId="2655254337" sldId="257"/>
        </pc:sldMkLst>
        <pc:spChg chg="mod">
          <ac:chgData name="耀德 應" userId="6ffcf2f1cc5861c8" providerId="LiveId" clId="{21D280E7-DBEB-45E2-9AC0-FBA9C17AA570}" dt="2020-04-29T18:25:06.888" v="338"/>
          <ac:spMkLst>
            <pc:docMk/>
            <pc:sldMk cId="2655254337" sldId="257"/>
            <ac:spMk id="2" creationId="{C7EAE749-91D0-4CAC-B9B9-C2E801022FCB}"/>
          </ac:spMkLst>
        </pc:spChg>
        <pc:spChg chg="mod">
          <ac:chgData name="耀德 應" userId="6ffcf2f1cc5861c8" providerId="LiveId" clId="{21D280E7-DBEB-45E2-9AC0-FBA9C17AA570}" dt="2020-04-29T18:43:43.531" v="1492" actId="403"/>
          <ac:spMkLst>
            <pc:docMk/>
            <pc:sldMk cId="2655254337" sldId="257"/>
            <ac:spMk id="3" creationId="{47FC2C8E-D8B6-453B-824C-3A9F6AB23EA6}"/>
          </ac:spMkLst>
        </pc:spChg>
      </pc:sldChg>
      <pc:sldChg chg="addSp delSp modSp new mod">
        <pc:chgData name="耀德 應" userId="6ffcf2f1cc5861c8" providerId="LiveId" clId="{21D280E7-DBEB-45E2-9AC0-FBA9C17AA570}" dt="2020-04-29T18:42:35.280" v="1477" actId="5793"/>
        <pc:sldMkLst>
          <pc:docMk/>
          <pc:sldMk cId="560255771" sldId="258"/>
        </pc:sldMkLst>
        <pc:spChg chg="mod">
          <ac:chgData name="耀德 應" userId="6ffcf2f1cc5861c8" providerId="LiveId" clId="{21D280E7-DBEB-45E2-9AC0-FBA9C17AA570}" dt="2020-04-29T18:35:50.392" v="886"/>
          <ac:spMkLst>
            <pc:docMk/>
            <pc:sldMk cId="560255771" sldId="258"/>
            <ac:spMk id="2" creationId="{365BD69D-7281-47C7-A4CE-5210255AFE7C}"/>
          </ac:spMkLst>
        </pc:spChg>
        <pc:spChg chg="mod">
          <ac:chgData name="耀德 應" userId="6ffcf2f1cc5861c8" providerId="LiveId" clId="{21D280E7-DBEB-45E2-9AC0-FBA9C17AA570}" dt="2020-04-29T18:42:35.280" v="1477" actId="5793"/>
          <ac:spMkLst>
            <pc:docMk/>
            <pc:sldMk cId="560255771" sldId="258"/>
            <ac:spMk id="3" creationId="{E47F87E0-A082-4A02-A51A-ADF84CF90BD3}"/>
          </ac:spMkLst>
        </pc:spChg>
        <pc:spChg chg="add del">
          <ac:chgData name="耀德 應" userId="6ffcf2f1cc5861c8" providerId="LiveId" clId="{21D280E7-DBEB-45E2-9AC0-FBA9C17AA570}" dt="2020-04-29T18:35:55.620" v="888"/>
          <ac:spMkLst>
            <pc:docMk/>
            <pc:sldMk cId="560255771" sldId="258"/>
            <ac:spMk id="4" creationId="{B2BC7BB9-C3DF-48A4-8331-14F404FA17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89FD-87BD-40C4-88AF-7B1574283ABB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8CD9-5DF4-418F-9B8F-2DB7A7702F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97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6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042FA-796E-40C7-AD76-0336199C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06F48A-A258-4B56-901B-9C460CC96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D6EFF-DBC0-4798-A4B6-46E1353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0447D6-52E2-4A5F-9C9C-882912E0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1ECAEA-8EFF-48A4-BB4E-F1A19DA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7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4C1C7-56F9-4FFD-9B48-322F954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722BA3-081D-4A12-A781-E68088E92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9F99C-B5F9-434E-B047-63B83CA0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B604A-B6BB-446C-A090-E1A36C79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87D5B8-3FA7-4511-8C2D-CEEB65D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6E0863-26F9-4A1F-A790-E973FCA9B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167DA8-E931-451D-9123-930DB1D15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1C5D5E-4631-46F6-B9BB-CE95A78A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E07E9-613A-4EF5-9C70-8B94D606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B2844E-8C14-4186-AF0E-FDA5C42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1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D978A-0044-474A-80CD-4ECDDC1A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3EEC0-7945-4921-804B-9EB4A15F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5CDD8-6381-4BA0-9405-590725E1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F7600-EADB-419F-978F-901903F0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1C55B-3B90-4E18-9BD5-89942FA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FDBB0-8EC0-4368-A9B6-5D331418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5A9CB-2660-493A-ABFB-17C76C60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EF7-DD76-4624-8335-D71ACBF2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3F2777-B0A8-408A-9D2B-1F325F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4E89D7-536B-405B-8EB0-AC0917CF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7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BD944-1B53-43F5-974D-A6D9E4F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95A5D-2D7B-42CE-81AC-9E670D93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B84F06-07FE-4569-890F-FC0F9DD4C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FA6B2E-5668-4258-AA3D-4C86B236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67B27-67B0-4110-A3A8-2A9ADF15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5B8D5A-BFDA-411D-8EAA-1F8E7FC5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BF38-FB16-4800-BAA1-791E277D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C06074-6148-4957-B56C-84645439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7D87E-7E29-430C-A2DD-A62E415FA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82890C-7317-454D-BB8B-7F1FDF21E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4642B3-CEB1-4B98-9E72-6089AE240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FE341BE-1077-4656-A7F5-471CA857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F3CD7B-0001-451A-B368-F23D9022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47D72C-CFB9-4CA9-883D-5447ADE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7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B9309-7B02-4B39-95C5-B13846A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6790D6-77AF-4196-9193-31E3CA03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131AEE-902E-4B48-9349-CA0927E1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21A023-1B9F-4D31-BD56-3C4172A3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40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4A171D-7551-42BE-8207-1449D6DA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476F4D-D2B7-47CB-B98B-4157945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7E748-092F-4BC6-BD5E-8FAAD589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C6352-9126-4717-8C50-A3FAA748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5C6E1-7BEC-44BB-874F-A87C8310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274EC-054A-4BB7-B995-34F02A059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35A605-9D89-49AE-8F99-17FE3935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AF9D5B-8A3A-4B9E-9BA1-AE5D01B8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AC09C7-9292-4170-8CF8-2A4B494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8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323AF-456D-425C-AE85-CEB5E832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8A9D9A-F085-40AA-8AFF-5A7E0F0EB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F8A9E-4B28-4BA8-80D1-571F3BE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9DDDE-02B0-42D4-B863-BAC0A82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4D2DC-3AE5-441F-828D-DD30DD5C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4B07D7-B35D-418A-9CDC-712A46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47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794A67-E08C-4EB8-888E-3FFA4059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2635E-F19F-48DD-B16B-538FDDBF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DAFED-43BF-4E6D-B11D-A3E76B88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0B759-09F8-4FE6-9FD2-617FEDE6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2CC60E-AEAA-4EC2-AF45-2EC4F663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5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1372981"/>
            <a:ext cx="12053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 smtClean="0"/>
              <a:t>   </a:t>
            </a:r>
            <a:r>
              <a:rPr lang="en-US" altLang="zh-TW" sz="8000" dirty="0" smtClean="0">
                <a:latin typeface="Ink Free" panose="03080402000500000000" pitchFamily="66" charset="0"/>
              </a:rPr>
              <a:t>My </a:t>
            </a:r>
            <a:r>
              <a:rPr lang="en-US" altLang="zh-TW" sz="8000" dirty="0">
                <a:latin typeface="Ink Free" panose="03080402000500000000" pitchFamily="66" charset="0"/>
              </a:rPr>
              <a:t>J</a:t>
            </a:r>
            <a:r>
              <a:rPr lang="en-US" altLang="zh-TW" sz="8000" dirty="0" smtClean="0">
                <a:latin typeface="Ink Free" panose="03080402000500000000" pitchFamily="66" charset="0"/>
              </a:rPr>
              <a:t>ournal</a:t>
            </a:r>
            <a:endParaRPr lang="zh-TW" altLang="en-US" sz="8000" dirty="0">
              <a:latin typeface="Ink Free" panose="03080402000500000000" pitchFamily="66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900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德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107590037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葉子瑄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107590041</a:t>
            </a: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陳小蘭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107590058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圖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322DD672-D956-4454-8C4B-55E731AAB124}"/>
              </a:ext>
            </a:extLst>
          </p:cNvPr>
          <p:cNvGrpSpPr/>
          <p:nvPr/>
        </p:nvGrpSpPr>
        <p:grpSpPr>
          <a:xfrm>
            <a:off x="795379" y="1117975"/>
            <a:ext cx="9460695" cy="4426410"/>
            <a:chOff x="737707" y="216815"/>
            <a:chExt cx="9460695" cy="442641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77751-AB11-47FD-9F97-7B18AEA78875}"/>
                </a:ext>
              </a:extLst>
            </p:cNvPr>
            <p:cNvSpPr/>
            <p:nvPr/>
          </p:nvSpPr>
          <p:spPr>
            <a:xfrm>
              <a:off x="5134466" y="216815"/>
              <a:ext cx="1923068" cy="8578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254087-ACB1-4E0C-8FD0-EFDF59DE4F2E}"/>
                </a:ext>
              </a:extLst>
            </p:cNvPr>
            <p:cNvSpPr/>
            <p:nvPr/>
          </p:nvSpPr>
          <p:spPr>
            <a:xfrm>
              <a:off x="8275334" y="2267064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Place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65F92-74D3-4956-A51F-3E4CAA9049DD}"/>
                </a:ext>
              </a:extLst>
            </p:cNvPr>
            <p:cNvSpPr/>
            <p:nvPr/>
          </p:nvSpPr>
          <p:spPr>
            <a:xfrm>
              <a:off x="3011023" y="2229968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Calendar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6C64101-C185-4397-87D0-C2C39A851A12}"/>
                </a:ext>
              </a:extLst>
            </p:cNvPr>
            <p:cNvGrpSpPr/>
            <p:nvPr/>
          </p:nvGrpSpPr>
          <p:grpSpPr>
            <a:xfrm>
              <a:off x="737707" y="3785385"/>
              <a:ext cx="6054777" cy="857840"/>
              <a:chOff x="763630" y="3787742"/>
              <a:chExt cx="6054777" cy="85784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0C4A49-C37F-4525-92D9-DD61D4FE5802}"/>
                  </a:ext>
                </a:extLst>
              </p:cNvPr>
              <p:cNvSpPr/>
              <p:nvPr/>
            </p:nvSpPr>
            <p:spPr>
              <a:xfrm>
                <a:off x="763630" y="3787742"/>
                <a:ext cx="1451298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September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DB66DAD-5705-49F3-A995-8CCAF51CBBC2}"/>
                  </a:ext>
                </a:extLst>
              </p:cNvPr>
              <p:cNvSpPr/>
              <p:nvPr/>
            </p:nvSpPr>
            <p:spPr>
              <a:xfrm>
                <a:off x="2358475" y="3787742"/>
                <a:ext cx="1278022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October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EE12D3-D8A3-4505-8673-99EE61149CD5}"/>
                  </a:ext>
                </a:extLst>
              </p:cNvPr>
              <p:cNvSpPr/>
              <p:nvPr/>
            </p:nvSpPr>
            <p:spPr>
              <a:xfrm>
                <a:off x="3780044" y="3787742"/>
                <a:ext cx="1482329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November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1AF837-69C6-46B4-A416-905C158BC0EC}"/>
                  </a:ext>
                </a:extLst>
              </p:cNvPr>
              <p:cNvSpPr/>
              <p:nvPr/>
            </p:nvSpPr>
            <p:spPr>
              <a:xfrm>
                <a:off x="5470184" y="3787742"/>
                <a:ext cx="1348223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December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</p:grpSp>
      </p:grpSp>
      <p:cxnSp>
        <p:nvCxnSpPr>
          <p:cNvPr id="13" name="肘形接點 12"/>
          <p:cNvCxnSpPr/>
          <p:nvPr/>
        </p:nvCxnSpPr>
        <p:spPr>
          <a:xfrm rot="5400000">
            <a:off x="6062569" y="1957579"/>
            <a:ext cx="50420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6" idx="2"/>
            <a:endCxn id="14" idx="0"/>
          </p:cNvCxnSpPr>
          <p:nvPr/>
        </p:nvCxnSpPr>
        <p:spPr>
          <a:xfrm rot="5400000">
            <a:off x="2426841" y="3083156"/>
            <a:ext cx="697577" cy="25092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6" idx="2"/>
            <a:endCxn id="15" idx="0"/>
          </p:cNvCxnSpPr>
          <p:nvPr/>
        </p:nvCxnSpPr>
        <p:spPr>
          <a:xfrm rot="5400000">
            <a:off x="3180944" y="3837259"/>
            <a:ext cx="697577" cy="1000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/>
          <p:cNvCxnSpPr>
            <a:stCxn id="6" idx="2"/>
            <a:endCxn id="16" idx="0"/>
          </p:cNvCxnSpPr>
          <p:nvPr/>
        </p:nvCxnSpPr>
        <p:spPr>
          <a:xfrm rot="16200000" flipH="1">
            <a:off x="3942805" y="4076391"/>
            <a:ext cx="697577" cy="522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stCxn id="6" idx="2"/>
            <a:endCxn id="17" idx="0"/>
          </p:cNvCxnSpPr>
          <p:nvPr/>
        </p:nvCxnSpPr>
        <p:spPr>
          <a:xfrm rot="16200000" flipH="1">
            <a:off x="4754349" y="3264848"/>
            <a:ext cx="697577" cy="21458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7837072" y="4707754"/>
            <a:ext cx="1400496" cy="857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MT" pitchFamily="2" charset="0"/>
                <a:ea typeface="標楷體" panose="03000509000000000000" pitchFamily="65" charset="-120"/>
              </a:rPr>
              <a:t>Kiribati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9528410" y="4707753"/>
            <a:ext cx="1280570" cy="8366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ArialMT" pitchFamily="2" charset="0"/>
                <a:ea typeface="標楷體" panose="03000509000000000000" pitchFamily="65" charset="-120"/>
              </a:rPr>
              <a:t>Fiji</a:t>
            </a:r>
            <a:endParaRPr lang="en-US" altLang="zh-TW" sz="2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68" name="肘形接點 67"/>
          <p:cNvCxnSpPr>
            <a:stCxn id="5" idx="2"/>
            <a:endCxn id="65" idx="0"/>
          </p:cNvCxnSpPr>
          <p:nvPr/>
        </p:nvCxnSpPr>
        <p:spPr>
          <a:xfrm rot="5400000">
            <a:off x="8575085" y="3988299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接點 81"/>
          <p:cNvCxnSpPr>
            <a:stCxn id="4" idx="2"/>
            <a:endCxn id="6" idx="0"/>
          </p:cNvCxnSpPr>
          <p:nvPr/>
        </p:nvCxnSpPr>
        <p:spPr>
          <a:xfrm rot="5400000">
            <a:off x="4514295" y="1491750"/>
            <a:ext cx="1155313" cy="21234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endCxn id="5" idx="0"/>
          </p:cNvCxnSpPr>
          <p:nvPr/>
        </p:nvCxnSpPr>
        <p:spPr>
          <a:xfrm>
            <a:off x="6153673" y="2568044"/>
            <a:ext cx="3140867" cy="6001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標題 1"/>
          <p:cNvSpPr txBox="1">
            <a:spLocks/>
          </p:cNvSpPr>
          <p:nvPr/>
        </p:nvSpPr>
        <p:spPr>
          <a:xfrm>
            <a:off x="-3371507" y="-30759"/>
            <a:ext cx="10515600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0" name="肘形接點 99"/>
          <p:cNvCxnSpPr/>
          <p:nvPr/>
        </p:nvCxnSpPr>
        <p:spPr>
          <a:xfrm rot="16200000" flipV="1">
            <a:off x="9332305" y="3980844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8" y="1552428"/>
            <a:ext cx="4810292" cy="52013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16689" y="0"/>
            <a:ext cx="4097438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023" y="5961162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社群網站連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結</a:t>
            </a:r>
          </a:p>
        </p:txBody>
      </p:sp>
      <p:sp>
        <p:nvSpPr>
          <p:cNvPr id="12" name="橢圓 11"/>
          <p:cNvSpPr/>
          <p:nvPr/>
        </p:nvSpPr>
        <p:spPr>
          <a:xfrm>
            <a:off x="5832099" y="1854201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42056" y="1788318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36337" y="3106196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346294" y="3040313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838606" y="4425710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48563" y="4359827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016397" y="6021105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016396" y="5962991"/>
            <a:ext cx="27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51085" y="1757540"/>
            <a:ext cx="348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主導覽列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6187680" y="2034540"/>
            <a:ext cx="66340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691919" y="3286535"/>
            <a:ext cx="215916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851086" y="2967749"/>
            <a:ext cx="17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主形象圖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915023" y="4369716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簡單敘述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5206979" y="4631326"/>
            <a:ext cx="164410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 flipV="1">
            <a:off x="5396209" y="6231244"/>
            <a:ext cx="1479153" cy="75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70" y="1335230"/>
            <a:ext cx="4896948" cy="529510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2535"/>
            <a:ext cx="5567422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灰階</a:t>
            </a:r>
            <a:r>
              <a:rPr lang="en-US" altLang="zh-TW" sz="4400" dirty="0" smtClean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3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8" y="1139502"/>
            <a:ext cx="4853648" cy="5248282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298621"/>
            <a:ext cx="3515360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視覺圖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09125" y="2842965"/>
            <a:ext cx="391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用郵票的邊框效果製造出國旅遊的感覺，並以一張大的世界地圖，讓人一目了然，知道我們的網站方向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0" y="5187455"/>
            <a:ext cx="1076204" cy="10814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259251" y="5187455"/>
            <a:ext cx="3109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使用色鉛筆的背景來呼應我們整體主要的手繪風格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5" y="2412566"/>
            <a:ext cx="1992977" cy="2430459"/>
          </a:xfrm>
          <a:prstGeom prst="rect">
            <a:avLst/>
          </a:prstGeom>
        </p:spPr>
      </p:pic>
      <p:pic>
        <p:nvPicPr>
          <p:cNvPr id="2050" name="Picture 2" descr="Open Sans Font Free by Ascender Fonts | Font Squirre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26410" r="4912" b="25324"/>
          <a:stretch/>
        </p:blipFill>
        <p:spPr bwMode="auto">
          <a:xfrm>
            <a:off x="6096000" y="1139502"/>
            <a:ext cx="2365472" cy="6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47629" y="961157"/>
            <a:ext cx="335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誠實、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開放的表現形式、及一個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中立，但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又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具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親和力的外觀</a:t>
            </a:r>
          </a:p>
        </p:txBody>
      </p:sp>
    </p:spTree>
    <p:extLst>
      <p:ext uri="{BB962C8B-B14F-4D97-AF65-F5344CB8AC3E}">
        <p14:creationId xmlns:p14="http://schemas.microsoft.com/office/powerpoint/2010/main" val="1997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826" y="38300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創作發想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12677" y="2457537"/>
            <a:ext cx="6166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為了讓平常撰寫的日記，更加有趣不單單只有密密麻麻的文字，因此除了增加旅途中的照片，還設計簡單的日記風格背景，讓大家就像是在讀小說一樣，會想一頁接著一頁。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578837" y="187865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設計元素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9054" y="1090007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38894" y="1731207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模擬在日記本上撰寫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字體，我們選擇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手寫感覺的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Ink Free</a:t>
            </a:r>
            <a:r>
              <a:rPr lang="zh-TW" altLang="en-US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字體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9054" y="2192872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38894" y="2960082"/>
            <a:ext cx="9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讓人彷彿置身於國外的海邊度假，喝著冰涼飲料，看著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English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novel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5163" y="3736305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顏色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61" y="4523405"/>
            <a:ext cx="4321506" cy="2014452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57" y="4569289"/>
            <a:ext cx="383857" cy="3698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6852434" y="4523405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R:181, G:227, B:273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168274" y="5068683"/>
            <a:ext cx="403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淺藍色給人放鬆</a:t>
            </a:r>
            <a:r>
              <a:rPr lang="zh-TW" altLang="en-US" sz="20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度假的感覺，又代表著清澈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汙染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海洋，讓人彷彿也身在海洋中觀看海底生物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10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88655" y="1958109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後臺方面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加入可以在線上更改日記文字的功能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8153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816023" y="2397944"/>
            <a:ext cx="7198818" cy="28362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更改地方</a:t>
            </a:r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91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83475" y="690945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一致性和標準</a:t>
            </a:r>
            <a: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42375" y="2016508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048502" y="1353726"/>
            <a:ext cx="4929000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首頁字體跟日記字體缺乏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連貫性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將首頁的字體改成手寫風格的字體，讓使用者有在讀日記的感覺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06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-182879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15007" y="606863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辨識而非記憶 </a:t>
            </a:r>
            <a:r>
              <a:rPr lang="en-US" altLang="zh-TW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297587" y="2076700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462940" y="1525908"/>
            <a:ext cx="4329668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每張日記頁面看不出當前觀看的月份頁數</a:t>
            </a:r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7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7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增加導覽路徑</a:t>
            </a: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63510" y="2184966"/>
            <a:ext cx="1532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2">
                    <a:lumMod val="50000"/>
                  </a:schemeClr>
                </a:solidFill>
              </a:rPr>
              <a:t>Home  &gt;  September  &gt;  1</a:t>
            </a:r>
            <a:endParaRPr lang="zh-TW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389119" y="2010495"/>
            <a:ext cx="1849121" cy="5396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5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026" y="56588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專案背景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43418" y="2857944"/>
            <a:ext cx="5488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紀錄在旅途中發生的各種趣事或是學習到的經驗，並搭配旅途中的圖片，讓日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記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畫面更加有趣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88883" y="564821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彈性與使用效率  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778120" y="1938952"/>
            <a:ext cx="4846319" cy="365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當日記月份增加時，排版方式也須跟著改變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設計一個書櫃，並讓日記本按照月份擺放，沒有日記的月份則空著，讓使用者更方便去選擇日記與辨識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78886" y="1460937"/>
            <a:ext cx="3714638" cy="4917297"/>
            <a:chOff x="1678886" y="1460937"/>
            <a:chExt cx="3714638" cy="491729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17"/>
            <a:stretch/>
          </p:blipFill>
          <p:spPr>
            <a:xfrm>
              <a:off x="1684695" y="1460937"/>
              <a:ext cx="3708829" cy="253708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93"/>
            <a:stretch/>
          </p:blipFill>
          <p:spPr>
            <a:xfrm>
              <a:off x="1678886" y="3998020"/>
              <a:ext cx="3708829" cy="238021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891862" y="2290905"/>
              <a:ext cx="3163614" cy="1418896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884242" y="4296399"/>
              <a:ext cx="3163614" cy="1774041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78734" r="66610" b="4489"/>
          <a:stretch/>
        </p:blipFill>
        <p:spPr>
          <a:xfrm>
            <a:off x="1891862" y="2477550"/>
            <a:ext cx="487014" cy="12097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91863" y="2617405"/>
            <a:ext cx="486632" cy="109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 rot="5400000">
            <a:off x="1733486" y="2959488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Jan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381764" y="2454690"/>
            <a:ext cx="451409" cy="1232310"/>
            <a:chOff x="995419" y="7205388"/>
            <a:chExt cx="416180" cy="129251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4" t="54803" r="64583" b="41276"/>
            <a:stretch/>
          </p:blipFill>
          <p:spPr>
            <a:xfrm rot="4912139">
              <a:off x="586278" y="7741568"/>
              <a:ext cx="1243723" cy="26893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 rot="21112139">
              <a:off x="1067576" y="7636762"/>
              <a:ext cx="273133" cy="422482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1097535">
              <a:off x="995419" y="7205388"/>
              <a:ext cx="45719" cy="79490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70432" y="8266989"/>
              <a:ext cx="205975" cy="213529"/>
            </a:xfrm>
            <a:prstGeom prst="rect">
              <a:avLst/>
            </a:prstGeom>
            <a:solidFill>
              <a:srgbClr val="5351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1109320">
              <a:off x="1138227" y="8323523"/>
              <a:ext cx="273372" cy="45719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/>
          <p:cNvSpPr txBox="1"/>
          <p:nvPr/>
        </p:nvSpPr>
        <p:spPr>
          <a:xfrm rot="4912139">
            <a:off x="2246490" y="2795334"/>
            <a:ext cx="65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Feb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739085" y="4894135"/>
            <a:ext cx="298192" cy="1177713"/>
            <a:chOff x="1919294" y="4184666"/>
            <a:chExt cx="556978" cy="1804654"/>
          </a:xfrm>
        </p:grpSpPr>
        <p:pic>
          <p:nvPicPr>
            <p:cNvPr id="22" name="Picture 4" descr="Vector flat blue wall bookshelf with documents - Royalty-free Book stock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9" t="54702" r="71301" b="39587"/>
            <a:stretch/>
          </p:blipFill>
          <p:spPr bwMode="auto">
            <a:xfrm rot="16200000">
              <a:off x="1295456" y="4808504"/>
              <a:ext cx="1804654" cy="55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2056302" y="429577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051833" y="575398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1878903" y="4983480"/>
            <a:ext cx="279200" cy="1093449"/>
            <a:chOff x="7259320" y="8390099"/>
            <a:chExt cx="284480" cy="1002821"/>
          </a:xfrm>
        </p:grpSpPr>
        <p:sp>
          <p:nvSpPr>
            <p:cNvPr id="26" name="矩形 25"/>
            <p:cNvSpPr/>
            <p:nvPr/>
          </p:nvSpPr>
          <p:spPr>
            <a:xfrm>
              <a:off x="7259320" y="8390099"/>
              <a:ext cx="284480" cy="1002821"/>
            </a:xfrm>
            <a:prstGeom prst="rect">
              <a:avLst/>
            </a:prstGeom>
            <a:solidFill>
              <a:srgbClr val="F0A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59320" y="8564536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59320" y="9187993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790660" y="4806020"/>
            <a:ext cx="272056" cy="1254925"/>
            <a:chOff x="2790660" y="4806020"/>
            <a:chExt cx="272056" cy="1254925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1" r="36170" b="36816"/>
            <a:stretch/>
          </p:blipFill>
          <p:spPr>
            <a:xfrm rot="872111">
              <a:off x="2790660" y="4806020"/>
              <a:ext cx="134177" cy="1223697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2" r="35759" b="36842"/>
            <a:stretch/>
          </p:blipFill>
          <p:spPr>
            <a:xfrm rot="872111">
              <a:off x="2912505" y="4839128"/>
              <a:ext cx="150211" cy="1221817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3226170" y="4689558"/>
            <a:ext cx="506768" cy="1370684"/>
            <a:chOff x="1981200" y="7518400"/>
            <a:chExt cx="375920" cy="1488973"/>
          </a:xfrm>
        </p:grpSpPr>
        <p:sp>
          <p:nvSpPr>
            <p:cNvPr id="34" name="矩形 33"/>
            <p:cNvSpPr/>
            <p:nvPr/>
          </p:nvSpPr>
          <p:spPr>
            <a:xfrm>
              <a:off x="1981200" y="7518400"/>
              <a:ext cx="375920" cy="1488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146300" y="7580445"/>
              <a:ext cx="45719" cy="385796"/>
            </a:xfrm>
            <a:prstGeom prst="rect">
              <a:avLst/>
            </a:prstGeom>
            <a:solidFill>
              <a:srgbClr val="AA3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163912" y="4740575"/>
            <a:ext cx="350522" cy="1336354"/>
            <a:chOff x="9519920" y="8324861"/>
            <a:chExt cx="350522" cy="1336354"/>
          </a:xfrm>
        </p:grpSpPr>
        <p:pic>
          <p:nvPicPr>
            <p:cNvPr id="37" name="Picture 10" descr="https://www.clipartmax.com/png/middle/168-1689874_health-education-free-vector-stack-of-books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03" t="26777" r="24981" b="68857"/>
            <a:stretch/>
          </p:blipFill>
          <p:spPr bwMode="auto">
            <a:xfrm rot="5400000">
              <a:off x="9038725" y="8829498"/>
              <a:ext cx="1312912" cy="35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9519920" y="8324861"/>
              <a:ext cx="350522" cy="891653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519920" y="9350577"/>
              <a:ext cx="350522" cy="147606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163912" y="4740574"/>
            <a:ext cx="350522" cy="166957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163912" y="5913897"/>
            <a:ext cx="350522" cy="157952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2163912" y="4943496"/>
            <a:ext cx="350522" cy="945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 rot="20487869">
            <a:off x="4213415" y="4677918"/>
            <a:ext cx="439771" cy="1362243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等腰三角形 52"/>
          <p:cNvSpPr/>
          <p:nvPr/>
        </p:nvSpPr>
        <p:spPr>
          <a:xfrm rot="20487869">
            <a:off x="4503271" y="5698505"/>
            <a:ext cx="139680" cy="1283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等腰三角形 53"/>
          <p:cNvSpPr/>
          <p:nvPr/>
        </p:nvSpPr>
        <p:spPr>
          <a:xfrm rot="20487869" flipV="1">
            <a:off x="4543775" y="5817469"/>
            <a:ext cx="139680" cy="1283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等腰三角形 50"/>
          <p:cNvSpPr/>
          <p:nvPr/>
        </p:nvSpPr>
        <p:spPr>
          <a:xfrm rot="20487869">
            <a:off x="4185997" y="4757529"/>
            <a:ext cx="132879" cy="127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等腰三角形 51"/>
          <p:cNvSpPr/>
          <p:nvPr/>
        </p:nvSpPr>
        <p:spPr>
          <a:xfrm rot="20487869" flipV="1">
            <a:off x="4226499" y="4876493"/>
            <a:ext cx="132879" cy="127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13736" r="50068" b="69003"/>
          <a:stretch/>
        </p:blipFill>
        <p:spPr>
          <a:xfrm rot="21196929">
            <a:off x="3357068" y="2442632"/>
            <a:ext cx="361942" cy="1244703"/>
          </a:xfrm>
          <a:prstGeom prst="rect">
            <a:avLst/>
          </a:prstGeom>
        </p:spPr>
      </p:pic>
      <p:grpSp>
        <p:nvGrpSpPr>
          <p:cNvPr id="56" name="群組 55"/>
          <p:cNvGrpSpPr/>
          <p:nvPr/>
        </p:nvGrpSpPr>
        <p:grpSpPr>
          <a:xfrm rot="1175906">
            <a:off x="4066223" y="2546006"/>
            <a:ext cx="261453" cy="1152664"/>
            <a:chOff x="7830666" y="8557599"/>
            <a:chExt cx="261453" cy="1007039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5" t="13595" r="66835" b="69003"/>
            <a:stretch/>
          </p:blipFill>
          <p:spPr>
            <a:xfrm>
              <a:off x="7830666" y="8557599"/>
              <a:ext cx="261453" cy="1007039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830666" y="8746276"/>
              <a:ext cx="261453" cy="528391"/>
            </a:xfrm>
            <a:prstGeom prst="rect">
              <a:avLst/>
            </a:prstGeom>
            <a:solidFill>
              <a:srgbClr val="F0F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2" t="82390" r="23949" b="4490"/>
          <a:stretch/>
        </p:blipFill>
        <p:spPr>
          <a:xfrm>
            <a:off x="3041904" y="2385060"/>
            <a:ext cx="245366" cy="1326004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3040777" y="3053887"/>
            <a:ext cx="248920" cy="50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>
            <a:off x="4508336" y="2446787"/>
            <a:ext cx="393540" cy="1268417"/>
            <a:chOff x="9241226" y="10070041"/>
            <a:chExt cx="393540" cy="1510372"/>
          </a:xfrm>
        </p:grpSpPr>
        <p:sp>
          <p:nvSpPr>
            <p:cNvPr id="63" name="矩形 62"/>
            <p:cNvSpPr/>
            <p:nvPr/>
          </p:nvSpPr>
          <p:spPr>
            <a:xfrm>
              <a:off x="9241227" y="10070041"/>
              <a:ext cx="393539" cy="1510372"/>
            </a:xfrm>
            <a:prstGeom prst="rect">
              <a:avLst/>
            </a:prstGeom>
            <a:solidFill>
              <a:srgbClr val="6D84A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9241226" y="10167370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241226" y="11451645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9313875" y="11286874"/>
              <a:ext cx="248239" cy="111760"/>
            </a:xfrm>
            <a:prstGeom prst="ellipse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295013" y="10368982"/>
              <a:ext cx="285961" cy="767080"/>
            </a:xfrm>
            <a:prstGeom prst="rect">
              <a:avLst/>
            </a:prstGeom>
            <a:solidFill>
              <a:srgbClr val="9EB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0" name="矩形 69"/>
          <p:cNvSpPr/>
          <p:nvPr/>
        </p:nvSpPr>
        <p:spPr>
          <a:xfrm rot="21201010">
            <a:off x="3362588" y="2635089"/>
            <a:ext cx="361942" cy="907453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 rot="5400000">
            <a:off x="2725843" y="3110920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 rot="4976215">
            <a:off x="3113597" y="2978294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Apr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 rot="6588891">
            <a:off x="3771968" y="2944524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May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 rot="5400000">
            <a:off x="4274059" y="2899876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632413" y="539022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Jul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 rot="5400000">
            <a:off x="1946427" y="5261011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Aug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 rot="6302782">
            <a:off x="2530880" y="526101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Sept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3090312" y="539022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Oct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3507644" y="5352930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Nov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 rot="4245744">
            <a:off x="4047701" y="5228719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Dec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57048" y="627884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72857" y="1945090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024853" y="1290665"/>
            <a:ext cx="5083063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簡化首頁的導覽列設計，跟地圖融合在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一起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將首頁的導覽列背景顏色去除，並將郵票風格的外框向外延伸，讓整體的目光都在郵票範圍內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837298" y="1767840"/>
            <a:ext cx="5350257" cy="894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995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67255" y="585087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535917" y="1682874"/>
            <a:ext cx="465608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日記的背景圖片過於豐富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將背景的魚減少，讓觀看者的目光焦聚在日記的內容跟圖片上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334075" y="2125903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902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578069" y="458963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8034" t="16912" r="16043" b="14761"/>
          <a:stretch/>
        </p:blipFill>
        <p:spPr>
          <a:xfrm>
            <a:off x="217423" y="2158492"/>
            <a:ext cx="7036817" cy="41026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16" y="3513757"/>
            <a:ext cx="1136583" cy="1515444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7822996" y="1784526"/>
            <a:ext cx="399184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日記裡的圖片與文字沒有融合在一起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將圖片改成手繪風格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17423" y="3021799"/>
            <a:ext cx="2576577" cy="24993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714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 smtClean="0">
                <a:latin typeface="+mn-lt"/>
                <a:ea typeface="標楷體" panose="03000509000000000000" pitchFamily="65" charset="-120"/>
              </a:rPr>
              <a:t>RWD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因為日記的呈現版面為橫向，所以在</a:t>
            </a:r>
            <a:r>
              <a:rPr lang="en-US" altLang="zh-TW" sz="2800" dirty="0" smtClean="0">
                <a:ea typeface="標楷體" panose="03000509000000000000" pitchFamily="65" charset="-120"/>
              </a:rPr>
              <a:t>RWD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設計上我們採用橫向提示，告知使用者應將手機打橫向來觀看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24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-104173" y="0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 smtClean="0">
                <a:latin typeface="+mn-lt"/>
                <a:ea typeface="標楷體" panose="03000509000000000000" pitchFamily="65" charset="-120"/>
              </a:rPr>
              <a:t>後臺方面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將日記的內容存到後台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730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-962" t="5404" r="30162" b="2621"/>
          <a:stretch/>
        </p:blipFill>
        <p:spPr>
          <a:xfrm>
            <a:off x="2174730" y="1290247"/>
            <a:ext cx="7842539" cy="5465535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563866" y="473752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Git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版本控管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4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2800" y="415636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實作技術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0" name="Picture 6" descr="Json File Document Icon, Json, Document, File PNG and Vector wit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9" b="89991" l="5369" r="89991">
                        <a14:foregroundMark x1="35669" y1="15833" x2="35669" y2="15833"/>
                        <a14:foregroundMark x1="42493" y1="27298" x2="42493" y2="27298"/>
                        <a14:foregroundMark x1="43221" y1="32848" x2="43221" y2="32848"/>
                        <a14:foregroundMark x1="44222" y1="39854" x2="44222" y2="39854"/>
                        <a14:foregroundMark x1="49045" y1="49591" x2="49045" y2="49591"/>
                        <a14:foregroundMark x1="33303" y1="49136" x2="33303" y2="49136"/>
                        <a14:foregroundMark x1="23385" y1="48954" x2="23385" y2="48954"/>
                        <a14:foregroundMark x1="55869" y1="59782" x2="55869" y2="59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06" y="2451667"/>
            <a:ext cx="2162401" cy="21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Jquery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45" y="2586583"/>
            <a:ext cx="1892570" cy="18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Logo 图片、库存照片和矢量图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57" b="80357" l="4103" r="96154">
                        <a14:foregroundMark x1="24615" y1="37500" x2="24615" y2="37500"/>
                        <a14:foregroundMark x1="27436" y1="45714" x2="27436" y2="45714"/>
                        <a14:foregroundMark x1="10513" y1="46429" x2="10513" y2="46429"/>
                        <a14:foregroundMark x1="21538" y1="53571" x2="21538" y2="53571"/>
                        <a14:foregroundMark x1="14615" y1="52500" x2="14615" y2="52500"/>
                        <a14:foregroundMark x1="12564" y1="27500" x2="12564" y2="27500"/>
                        <a14:foregroundMark x1="17179" y1="27143" x2="17179" y2="27143"/>
                        <a14:foregroundMark x1="20513" y1="28214" x2="20513" y2="28214"/>
                        <a14:foregroundMark x1="24872" y1="28214" x2="24872" y2="28214"/>
                        <a14:foregroundMark x1="44872" y1="27857" x2="44872" y2="27857"/>
                        <a14:foregroundMark x1="49231" y1="25714" x2="49231" y2="25714"/>
                        <a14:foregroundMark x1="53846" y1="26786" x2="53846" y2="26786"/>
                        <a14:foregroundMark x1="79744" y1="29286" x2="79744" y2="29286"/>
                        <a14:foregroundMark x1="82564" y1="29286" x2="82564" y2="29286"/>
                        <a14:foregroundMark x1="58718" y1="37143" x2="58718" y2="37143"/>
                        <a14:foregroundMark x1="45641" y1="37500" x2="45641" y2="37500"/>
                        <a14:foregroundMark x1="53590" y1="37500" x2="53590" y2="37500"/>
                        <a14:foregroundMark x1="55128" y1="35000" x2="55128" y2="35000"/>
                        <a14:foregroundMark x1="52564" y1="47143" x2="52564" y2="47143"/>
                        <a14:foregroundMark x1="51795" y1="47143" x2="51795" y2="47143"/>
                        <a14:foregroundMark x1="47692" y1="44643" x2="47692" y2="44643"/>
                        <a14:foregroundMark x1="49231" y1="43929" x2="49231" y2="43929"/>
                        <a14:foregroundMark x1="49744" y1="43929" x2="49744" y2="43929"/>
                        <a14:foregroundMark x1="50769" y1="47143" x2="50769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693"/>
          <a:stretch/>
        </p:blipFill>
        <p:spPr bwMode="auto">
          <a:xfrm>
            <a:off x="574896" y="1876221"/>
            <a:ext cx="5135349" cy="285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3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5BD69D-7281-47C7-A4CE-5210255A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18" y="34665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遇到的問題與需求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7F87E0-A082-4A02-A51A-ADF84CF9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比例不對，畫面無法完整呈現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同月份日記分三頁，三個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檔案，換頁需重新載入，時間過長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設計日記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，新增一個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導引，時常覺得多餘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日記更換頁面，版面衝突，視覺上不舒服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按鈕搭配圖片容易跑版或是載入過慢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02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28" y="25003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如何解決或改善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C2C8E-D8B6-453B-824C-3A9F6AB2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28" y="182562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background-size: contain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為基底，版面重新設計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實現不換頁更換內容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JSON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保存圖片、文字內容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使用兩種導引方向，月曆以及地點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統一版面，共用主要版面位置以及按鈕切換，使用相同的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利用偽元素設計按鈕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01180" y="433697"/>
            <a:ext cx="2805446" cy="790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0" name="Picture 2" descr="想見你》大結局73萬人觀看：從不寫日記的我，也開始寫日子– babyo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 r="11110"/>
          <a:stretch/>
        </p:blipFill>
        <p:spPr bwMode="auto">
          <a:xfrm>
            <a:off x="6939282" y="4063859"/>
            <a:ext cx="3112830" cy="25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3" y="1224525"/>
            <a:ext cx="3549077" cy="23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903530" y="875590"/>
            <a:ext cx="562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/>
              <a:t>My name is Ally.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have </a:t>
            </a:r>
            <a:r>
              <a:rPr lang="en-US" altLang="zh-TW" sz="2200" dirty="0" smtClean="0"/>
              <a:t> </a:t>
            </a:r>
            <a:r>
              <a:rPr lang="en-US" altLang="zh-TW" sz="2200" dirty="0"/>
              <a:t>been a travel blogger for </a:t>
            </a:r>
            <a:r>
              <a:rPr lang="en-US" altLang="zh-TW" sz="2200" dirty="0" smtClean="0"/>
              <a:t>nine years.</a:t>
            </a:r>
            <a:endParaRPr lang="en-US" altLang="zh-TW" sz="2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57273" y="3761845"/>
            <a:ext cx="5882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指標人物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喜歡紀錄生活中所遇到快樂或難過的事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藉由寫下自己的心裡話來抒發心情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原型及引言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would like to share something with you that makes me happy.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03530" y="2075919"/>
            <a:ext cx="664077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人格特質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喜歡跟大家分享旅程中遇到的大小事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喜歡拍下旅途中的美好風景跟好吃的餐點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253948" y="4536835"/>
            <a:ext cx="565886" cy="78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10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20162" y="472952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</a:p>
        </p:txBody>
      </p:sp>
      <p:pic>
        <p:nvPicPr>
          <p:cNvPr id="4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9" y="1395123"/>
            <a:ext cx="3192873" cy="212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233590" y="682388"/>
            <a:ext cx="6657314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使用者體驗的目標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分享自己的日常生活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寫專屬於自己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不公開日記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慣用的硬體裝置與平台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/>
              <a:t>Canon 1Dx ii 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Nikon</a:t>
            </a:r>
            <a:r>
              <a:rPr lang="en-US" altLang="zh-TW" sz="2200" dirty="0"/>
              <a:t> </a:t>
            </a:r>
            <a:r>
              <a:rPr lang="en-US" altLang="zh-TW" sz="2200" dirty="0" smtClean="0"/>
              <a:t>D5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SonyDSC-RX1</a:t>
            </a:r>
            <a:endParaRPr lang="en-US" altLang="zh-TW" sz="2200" dirty="0"/>
          </a:p>
          <a:p>
            <a:pPr algn="just">
              <a:lnSpc>
                <a:spcPct val="150000"/>
              </a:lnSpc>
            </a:pPr>
            <a:r>
              <a:rPr lang="en-US" altLang="zh-TW" sz="2200" dirty="0" smtClean="0">
                <a:ea typeface="標楷體" panose="03000509000000000000" pitchFamily="65" charset="-120"/>
              </a:rPr>
              <a:t>IG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>
                <a:ea typeface="標楷體" panose="03000509000000000000" pitchFamily="65" charset="-120"/>
              </a:rPr>
              <a:t>FB</a:t>
            </a:r>
            <a:r>
              <a:rPr lang="zh-TW" altLang="en-US" sz="2200" dirty="0" smtClean="0">
                <a:ea typeface="PMingLiU" panose="02020500000000000000" pitchFamily="18" charset="-120"/>
              </a:rPr>
              <a:t> 、</a:t>
            </a:r>
            <a:r>
              <a:rPr lang="en-US" altLang="zh-TW" sz="2200" dirty="0" smtClean="0">
                <a:ea typeface="PMingLiU" panose="02020500000000000000" pitchFamily="18" charset="-120"/>
              </a:rPr>
              <a:t>twitter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200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個不同的海關章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去無人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島待半年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參加國際攝影獎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8475" y="5220996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28980" y="5220996"/>
            <a:ext cx="1902090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78475" y="5951041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8980" y="5951041"/>
            <a:ext cx="1755786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20162" y="3955653"/>
            <a:ext cx="30840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科技專業程度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相機攝影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         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修圖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43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978317" y="475067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減憂助眠增創意～寫日記5大健康好處- Hello醫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38" y="4580293"/>
            <a:ext cx="3359708" cy="20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小心被排擠? 會打人的小孩是不受歡迎的。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6031"/>
          <a:stretch/>
        </p:blipFill>
        <p:spPr bwMode="auto">
          <a:xfrm>
            <a:off x="6793346" y="1782617"/>
            <a:ext cx="3685309" cy="22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22654" y="4075691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抒發心情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725237" y="1292144"/>
            <a:ext cx="4110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心情不好，沒有朋友可以訴說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8" name="Picture 14" descr="收到礼物的小女孩图片-快乐的小女孩在生日聚会上收到礼物素材-高清图片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8" y="1754739"/>
            <a:ext cx="3415378" cy="22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3251199" y="4089820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紀錄喜悅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042603" y="1246439"/>
            <a:ext cx="3033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難忘的生日派對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向下箭號 7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9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747310" y="407240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2" name="Picture 8" descr="How to work from your garden on a laptop more effectively - Tec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29" y="4559091"/>
            <a:ext cx="2902751" cy="21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908800" y="1131046"/>
            <a:ext cx="3666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美味的異國當地餐點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4" name="Picture 10" descr="21 U.S. Travel Bloggers Worth Following | Far &amp; Wi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 b="1863"/>
          <a:stretch/>
        </p:blipFill>
        <p:spPr bwMode="auto">
          <a:xfrm>
            <a:off x="2257969" y="1534032"/>
            <a:ext cx="2665864" cy="25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ve Fantastic Restaurants Around The Amalfi Coast - SilverSpoon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 r="7643"/>
          <a:stretch/>
        </p:blipFill>
        <p:spPr bwMode="auto">
          <a:xfrm>
            <a:off x="6703371" y="1566034"/>
            <a:ext cx="3736798" cy="24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2294208" y="1129779"/>
            <a:ext cx="263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大自然的奧妙奇景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11684" y="5379952"/>
            <a:ext cx="2740679" cy="1107996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紀錄旅途中美好的時刻跟大家分享，也為自己的旅途中留念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向下箭號 18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34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490</TotalTime>
  <Words>912</Words>
  <Application>Microsoft Office PowerPoint</Application>
  <PresentationFormat>寬螢幕</PresentationFormat>
  <Paragraphs>165</Paragraphs>
  <Slides>26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8" baseType="lpstr">
      <vt:lpstr>ArialMT</vt:lpstr>
      <vt:lpstr>新細明體</vt:lpstr>
      <vt:lpstr>新細明體</vt:lpstr>
      <vt:lpstr>標楷體</vt:lpstr>
      <vt:lpstr>Arial</vt:lpstr>
      <vt:lpstr>Calibri</vt:lpstr>
      <vt:lpstr>Calibri Light</vt:lpstr>
      <vt:lpstr>Ink Free</vt:lpstr>
      <vt:lpstr>MV Boli</vt:lpstr>
      <vt:lpstr>Segoe Script</vt:lpstr>
      <vt:lpstr>Wingdings</vt:lpstr>
      <vt:lpstr>Office 佈景主題</vt:lpstr>
      <vt:lpstr>PowerPoint 簡報</vt:lpstr>
      <vt:lpstr>專案背景</vt:lpstr>
      <vt:lpstr>PowerPoint 簡報</vt:lpstr>
      <vt:lpstr>遇到的問題與需求</vt:lpstr>
      <vt:lpstr>如何解決或改善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創作發想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耀德 應</dc:creator>
  <cp:lastModifiedBy>HP</cp:lastModifiedBy>
  <cp:revision>81</cp:revision>
  <dcterms:created xsi:type="dcterms:W3CDTF">2020-04-29T17:34:24Z</dcterms:created>
  <dcterms:modified xsi:type="dcterms:W3CDTF">2020-06-18T01:21:24Z</dcterms:modified>
</cp:coreProperties>
</file>